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70DED-80C4-40C2-B325-F99E333246C7}" type="datetimeFigureOut">
              <a:rPr lang="en-US" smtClean="0"/>
              <a:pPr/>
              <a:t>1/18/2013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A6097-56B3-4062-8EF1-422BE06E39E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2A6-641A-49A4-BFA3-AE795B5519A6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14AF-4E6F-45D7-8011-E91309738CBD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ABDE-1893-486A-81B5-F0F506822759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8245-A151-4A20-96A4-545ED863FD3D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639D-2D8B-4CE4-9A65-9D6C206DD2BA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118-4282-4E54-A799-C8B428858228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053F-E40A-4233-BE43-30B0582455FF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6325-DA9E-40B2-AC9B-692D5B285644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842C-7280-4105-B3B1-B3DFAAC8F2F4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9B7-898C-4E53-8FC0-8D6A2BE1B82E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E1E6-A0B1-4DF1-BEED-775083020B67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2923-B6D1-403C-8965-44EBFBFF3122}" type="datetime1">
              <a:rPr lang="en-US" smtClean="0"/>
              <a:pPr/>
              <a:t>1/18/2013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6B228-7BBD-4E50-BEA8-91DC18EB7B5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Energy </a:t>
            </a:r>
            <a:r>
              <a:rPr lang="en-GB" b="1" dirty="0"/>
              <a:t>Policy and Scotland’s Constitutional </a:t>
            </a:r>
            <a:r>
              <a:rPr lang="en-GB" b="1" dirty="0" smtClean="0"/>
              <a:t>Future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Setting </a:t>
            </a:r>
            <a:r>
              <a:rPr lang="en-GB" dirty="0"/>
              <a:t>the </a:t>
            </a:r>
            <a:r>
              <a:rPr lang="en-GB" dirty="0" smtClean="0"/>
              <a:t>Scene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429132"/>
            <a:ext cx="6400800" cy="1752600"/>
          </a:xfrm>
        </p:spPr>
        <p:txBody>
          <a:bodyPr>
            <a:normAutofit lnSpcReduction="10000"/>
          </a:bodyPr>
          <a:lstStyle/>
          <a:p>
            <a:endParaRPr lang="en-GB" sz="2400" dirty="0" smtClean="0"/>
          </a:p>
          <a:p>
            <a:pPr algn="r"/>
            <a:endParaRPr lang="en-GB" sz="2400" dirty="0" smtClean="0"/>
          </a:p>
          <a:p>
            <a:pPr algn="r"/>
            <a:r>
              <a:rPr lang="en-GB" sz="2400" dirty="0" smtClean="0"/>
              <a:t>John </a:t>
            </a:r>
            <a:r>
              <a:rPr lang="en-GB" sz="2400" dirty="0" smtClean="0"/>
              <a:t>Paterson</a:t>
            </a:r>
          </a:p>
          <a:p>
            <a:pPr algn="r"/>
            <a:r>
              <a:rPr lang="en-GB" sz="2400" dirty="0" smtClean="0"/>
              <a:t>University of Aberdeen</a:t>
            </a:r>
            <a:endParaRPr lang="en-GB" sz="2400" dirty="0"/>
          </a:p>
        </p:txBody>
      </p:sp>
      <p:pic>
        <p:nvPicPr>
          <p:cNvPr id="1026" name="Picture 2" descr="unilogo-rotated-grey_rdax_183x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500570"/>
            <a:ext cx="2327275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oil and gas advantage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addition to a comparative advantage in relation to </a:t>
            </a:r>
            <a:r>
              <a:rPr lang="en-GB" dirty="0" err="1" smtClean="0"/>
              <a:t>renewables</a:t>
            </a:r>
            <a:r>
              <a:rPr lang="en-GB" dirty="0" smtClean="0"/>
              <a:t>, Scotland would also have significant </a:t>
            </a:r>
            <a:r>
              <a:rPr lang="en-GB" b="1" dirty="0" smtClean="0"/>
              <a:t>hydrocarbon</a:t>
            </a:r>
            <a:r>
              <a:rPr lang="en-GB" dirty="0" smtClean="0"/>
              <a:t> reserves:</a:t>
            </a:r>
          </a:p>
          <a:p>
            <a:pPr lvl="1"/>
            <a:r>
              <a:rPr lang="en-GB" dirty="0" smtClean="0"/>
              <a:t>Estimates vary, but the fact that </a:t>
            </a:r>
            <a:r>
              <a:rPr lang="en-GB" b="1" dirty="0" smtClean="0"/>
              <a:t>90% of UKCS production </a:t>
            </a:r>
            <a:r>
              <a:rPr lang="en-GB" dirty="0" smtClean="0"/>
              <a:t>to date has been in Scottish waters indicates possible future scenarios</a:t>
            </a:r>
          </a:p>
          <a:p>
            <a:pPr lvl="1"/>
            <a:r>
              <a:rPr lang="en-GB" dirty="0" smtClean="0"/>
              <a:t>NB </a:t>
            </a:r>
            <a:r>
              <a:rPr lang="en-GB" b="1" dirty="0" smtClean="0"/>
              <a:t>delimitation </a:t>
            </a:r>
            <a:r>
              <a:rPr lang="en-GB" dirty="0" smtClean="0"/>
              <a:t>of an international maritime boundary need not follow the median line approach on which this figure is based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future of oil and gas?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Scottish Government suggests that devolution of </a:t>
            </a:r>
            <a:r>
              <a:rPr lang="en-GB" b="1" dirty="0" smtClean="0"/>
              <a:t>fiscal powers </a:t>
            </a:r>
            <a:r>
              <a:rPr lang="en-GB" dirty="0" smtClean="0"/>
              <a:t>in relation to oil and gas would allow for </a:t>
            </a:r>
          </a:p>
          <a:p>
            <a:pPr lvl="1"/>
            <a:r>
              <a:rPr lang="en-GB" dirty="0" smtClean="0"/>
              <a:t>a regime better adapted to the needs of the maturing province</a:t>
            </a:r>
          </a:p>
          <a:p>
            <a:pPr lvl="1"/>
            <a:r>
              <a:rPr lang="en-GB" dirty="0" smtClean="0"/>
              <a:t>the establishment of an oil fund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/>
              <a:t>Calman</a:t>
            </a:r>
            <a:r>
              <a:rPr lang="en-GB" b="1" dirty="0" smtClean="0"/>
              <a:t> Commission on Devolution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Recommended energy remain a </a:t>
            </a:r>
            <a:r>
              <a:rPr lang="en-GB" b="1" dirty="0" smtClean="0"/>
              <a:t>reserved</a:t>
            </a:r>
            <a:r>
              <a:rPr lang="en-GB" dirty="0" smtClean="0"/>
              <a:t> matter</a:t>
            </a:r>
          </a:p>
          <a:p>
            <a:r>
              <a:rPr lang="en-GB" dirty="0" smtClean="0"/>
              <a:t>Saw merit in a </a:t>
            </a:r>
            <a:r>
              <a:rPr lang="en-GB" b="1" dirty="0" smtClean="0"/>
              <a:t>UK-wide </a:t>
            </a:r>
            <a:r>
              <a:rPr lang="en-GB" dirty="0" smtClean="0"/>
              <a:t>approach...</a:t>
            </a:r>
          </a:p>
          <a:p>
            <a:r>
              <a:rPr lang="en-GB" dirty="0" smtClean="0"/>
              <a:t>...but interestingly did </a:t>
            </a:r>
            <a:r>
              <a:rPr lang="en-GB" b="1" dirty="0" smtClean="0"/>
              <a:t>not </a:t>
            </a:r>
            <a:r>
              <a:rPr lang="en-GB" dirty="0" smtClean="0"/>
              <a:t>address transmission charging, as believed it was beyond </a:t>
            </a:r>
            <a:r>
              <a:rPr lang="en-GB" dirty="0" smtClean="0"/>
              <a:t>their </a:t>
            </a:r>
            <a:r>
              <a:rPr lang="en-GB" dirty="0" smtClean="0"/>
              <a:t>remit</a:t>
            </a:r>
          </a:p>
          <a:p>
            <a:r>
              <a:rPr lang="en-US" dirty="0" smtClean="0"/>
              <a:t>Preference for UK approach </a:t>
            </a:r>
            <a:r>
              <a:rPr lang="en-US" dirty="0" smtClean="0"/>
              <a:t>to energy </a:t>
            </a:r>
            <a:r>
              <a:rPr lang="en-US" dirty="0" smtClean="0"/>
              <a:t>premised on perceived benefits in terms of </a:t>
            </a:r>
          </a:p>
          <a:p>
            <a:pPr lvl="1"/>
            <a:r>
              <a:rPr lang="en-US" b="1" dirty="0" smtClean="0"/>
              <a:t>security </a:t>
            </a:r>
            <a:r>
              <a:rPr lang="en-US" dirty="0" smtClean="0"/>
              <a:t>of supply, </a:t>
            </a:r>
          </a:p>
          <a:p>
            <a:pPr lvl="1"/>
            <a:r>
              <a:rPr lang="en-US" dirty="0" smtClean="0"/>
              <a:t>meeting international </a:t>
            </a:r>
            <a:r>
              <a:rPr lang="en-US" b="1" dirty="0" smtClean="0"/>
              <a:t>targets </a:t>
            </a:r>
          </a:p>
          <a:p>
            <a:pPr lvl="1"/>
            <a:r>
              <a:rPr lang="en-US" dirty="0" smtClean="0"/>
              <a:t>service to </a:t>
            </a:r>
            <a:r>
              <a:rPr lang="en-US" b="1" dirty="0" smtClean="0"/>
              <a:t>consumers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Scottish Government’s riposte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Scottish Government felt </a:t>
            </a:r>
            <a:r>
              <a:rPr lang="en-US" dirty="0" err="1" smtClean="0"/>
              <a:t>Calman’s</a:t>
            </a:r>
            <a:r>
              <a:rPr lang="en-US" dirty="0" smtClean="0"/>
              <a:t> analysis missed the point that existing arrangements did not allow Scotland’s </a:t>
            </a:r>
            <a:r>
              <a:rPr lang="en-US" b="1" dirty="0" smtClean="0"/>
              <a:t>full energy potential </a:t>
            </a:r>
            <a:r>
              <a:rPr lang="en-US" dirty="0" smtClean="0"/>
              <a:t>to be </a:t>
            </a:r>
            <a:r>
              <a:rPr lang="en-US" dirty="0" err="1" smtClean="0"/>
              <a:t>realised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 complex picture - </a:t>
            </a:r>
            <a:r>
              <a:rPr lang="en-GB" b="1" dirty="0" err="1" smtClean="0"/>
              <a:t>renewables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Transmission charges </a:t>
            </a:r>
            <a:r>
              <a:rPr lang="en-GB" i="1" dirty="0" smtClean="0"/>
              <a:t>v</a:t>
            </a:r>
            <a:r>
              <a:rPr lang="en-GB" dirty="0" smtClean="0"/>
              <a:t> </a:t>
            </a:r>
            <a:r>
              <a:rPr lang="en-GB" dirty="0" smtClean="0"/>
              <a:t>support for </a:t>
            </a:r>
            <a:r>
              <a:rPr lang="en-GB" dirty="0" err="1" smtClean="0"/>
              <a:t>renewables</a:t>
            </a:r>
            <a:r>
              <a:rPr lang="en-GB" dirty="0" smtClean="0"/>
              <a:t> under </a:t>
            </a:r>
            <a:r>
              <a:rPr lang="en-GB" b="1" dirty="0" err="1" smtClean="0"/>
              <a:t>Renewables</a:t>
            </a:r>
            <a:r>
              <a:rPr lang="en-GB" b="1" dirty="0" smtClean="0"/>
              <a:t> Obligation </a:t>
            </a:r>
            <a:endParaRPr lang="en-GB" b="1" dirty="0" smtClean="0"/>
          </a:p>
          <a:p>
            <a:pPr lvl="1"/>
            <a:r>
              <a:rPr lang="en-GB" dirty="0" smtClean="0"/>
              <a:t>Transmission charges are higher in Scotland, but</a:t>
            </a:r>
          </a:p>
          <a:p>
            <a:pPr lvl="1"/>
            <a:r>
              <a:rPr lang="en-GB" dirty="0" smtClean="0"/>
              <a:t>One-third of </a:t>
            </a:r>
            <a:r>
              <a:rPr lang="en-GB" dirty="0" err="1" smtClean="0"/>
              <a:t>renewables</a:t>
            </a:r>
            <a:r>
              <a:rPr lang="en-GB" dirty="0" smtClean="0"/>
              <a:t> support goes to Scotland, while Scotland only has 10% of households</a:t>
            </a:r>
          </a:p>
          <a:p>
            <a:r>
              <a:rPr lang="en-GB" b="1" dirty="0" smtClean="0"/>
              <a:t>Energy Bill</a:t>
            </a:r>
            <a:r>
              <a:rPr lang="en-GB" dirty="0" smtClean="0"/>
              <a:t>: how will matters look under the new Feed-in Tariffs with Contracts for Difference?</a:t>
            </a:r>
          </a:p>
          <a:p>
            <a:r>
              <a:rPr lang="en-GB" dirty="0" smtClean="0"/>
              <a:t>Would an independent Scotland with expensive </a:t>
            </a:r>
            <a:r>
              <a:rPr lang="en-GB" dirty="0" err="1" smtClean="0"/>
              <a:t>renewables</a:t>
            </a:r>
            <a:r>
              <a:rPr lang="en-GB" dirty="0" smtClean="0"/>
              <a:t> find itself in a </a:t>
            </a:r>
            <a:r>
              <a:rPr lang="en-GB" b="1" dirty="0" smtClean="0"/>
              <a:t>buyer’s </a:t>
            </a:r>
            <a:r>
              <a:rPr lang="en-GB" dirty="0" smtClean="0"/>
              <a:t>or a </a:t>
            </a:r>
            <a:r>
              <a:rPr lang="en-GB" b="1" dirty="0" smtClean="0"/>
              <a:t>seller’s </a:t>
            </a:r>
            <a:r>
              <a:rPr lang="en-GB" dirty="0" smtClean="0"/>
              <a:t>market in the EU?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 complex picture - hydrocarbons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</a:t>
            </a:r>
            <a:r>
              <a:rPr lang="en-GB" b="1" dirty="0" smtClean="0"/>
              <a:t>regulatory resource </a:t>
            </a:r>
            <a:r>
              <a:rPr lang="en-GB" dirty="0" smtClean="0"/>
              <a:t>realities of </a:t>
            </a:r>
            <a:r>
              <a:rPr lang="en-GB" dirty="0" err="1" smtClean="0"/>
              <a:t>devo</a:t>
            </a:r>
            <a:r>
              <a:rPr lang="en-GB" dirty="0" smtClean="0"/>
              <a:t> max or independence?</a:t>
            </a:r>
          </a:p>
          <a:p>
            <a:r>
              <a:rPr lang="en-GB" dirty="0" smtClean="0"/>
              <a:t>How will </a:t>
            </a:r>
            <a:r>
              <a:rPr lang="en-GB" b="1" dirty="0" smtClean="0"/>
              <a:t>current licences </a:t>
            </a:r>
            <a:r>
              <a:rPr lang="en-GB" dirty="0" smtClean="0"/>
              <a:t>be affected?</a:t>
            </a:r>
          </a:p>
          <a:p>
            <a:r>
              <a:rPr lang="en-GB" dirty="0" smtClean="0"/>
              <a:t>What are the </a:t>
            </a:r>
            <a:r>
              <a:rPr lang="en-GB" b="1" dirty="0" smtClean="0"/>
              <a:t>tax implications </a:t>
            </a:r>
            <a:r>
              <a:rPr lang="en-GB" dirty="0" smtClean="0"/>
              <a:t>for companies operating north </a:t>
            </a:r>
            <a:r>
              <a:rPr lang="en-GB" i="1" dirty="0" smtClean="0"/>
              <a:t>and </a:t>
            </a:r>
            <a:r>
              <a:rPr lang="en-GB" dirty="0" smtClean="0"/>
              <a:t>south of the border?</a:t>
            </a:r>
          </a:p>
          <a:p>
            <a:r>
              <a:rPr lang="en-GB" dirty="0" smtClean="0"/>
              <a:t>Will uncertainty affect </a:t>
            </a:r>
            <a:r>
              <a:rPr lang="en-GB" b="1" dirty="0" smtClean="0"/>
              <a:t>investment decisions</a:t>
            </a:r>
            <a:r>
              <a:rPr lang="en-GB" dirty="0" smtClean="0"/>
              <a:t>? Any delay would exacerbate the problems caused by ageing infrastructure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Scotland has </a:t>
            </a:r>
            <a:r>
              <a:rPr lang="en-GB" b="1" dirty="0" smtClean="0"/>
              <a:t>significant hydrocarbon and renewable resources</a:t>
            </a:r>
          </a:p>
          <a:p>
            <a:r>
              <a:rPr lang="en-GB" dirty="0" smtClean="0"/>
              <a:t>In the </a:t>
            </a:r>
            <a:r>
              <a:rPr lang="en-GB" b="1" dirty="0" smtClean="0"/>
              <a:t>best-case scenario</a:t>
            </a:r>
            <a:r>
              <a:rPr lang="en-GB" dirty="0" smtClean="0"/>
              <a:t>, an independent Scotland or one with </a:t>
            </a:r>
            <a:r>
              <a:rPr lang="en-GB" dirty="0" err="1" smtClean="0"/>
              <a:t>devo</a:t>
            </a:r>
            <a:r>
              <a:rPr lang="en-GB" dirty="0" smtClean="0"/>
              <a:t> max could reap significant rewards</a:t>
            </a:r>
          </a:p>
          <a:p>
            <a:r>
              <a:rPr lang="en-GB" dirty="0" smtClean="0"/>
              <a:t>In </a:t>
            </a:r>
            <a:r>
              <a:rPr lang="en-GB" b="1" dirty="0" smtClean="0"/>
              <a:t>other scenarios</a:t>
            </a:r>
            <a:r>
              <a:rPr lang="en-GB" dirty="0" smtClean="0"/>
              <a:t>, things could be much tougher</a:t>
            </a:r>
          </a:p>
          <a:p>
            <a:r>
              <a:rPr lang="en-GB" dirty="0" smtClean="0"/>
              <a:t>The referendum is a very </a:t>
            </a:r>
            <a:r>
              <a:rPr lang="en-GB" b="1" dirty="0" smtClean="0"/>
              <a:t>high-stakes </a:t>
            </a:r>
            <a:r>
              <a:rPr lang="en-GB" dirty="0" smtClean="0"/>
              <a:t>game for the whole </a:t>
            </a:r>
            <a:r>
              <a:rPr lang="en-GB" dirty="0" smtClean="0"/>
              <a:t>UK...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The legislative 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Scotland </a:t>
            </a:r>
            <a:r>
              <a:rPr lang="en-GB" dirty="0"/>
              <a:t>Act 1998</a:t>
            </a:r>
          </a:p>
          <a:p>
            <a:pPr lvl="1"/>
            <a:r>
              <a:rPr lang="en-GB" b="1" dirty="0"/>
              <a:t>Created </a:t>
            </a:r>
            <a:r>
              <a:rPr lang="en-GB" dirty="0"/>
              <a:t>Scottish Parliament and Scottish Executive (now Government)</a:t>
            </a:r>
          </a:p>
          <a:p>
            <a:pPr lvl="1"/>
            <a:r>
              <a:rPr lang="en-GB" b="1" dirty="0"/>
              <a:t>Reserved</a:t>
            </a:r>
            <a:r>
              <a:rPr lang="en-GB" dirty="0"/>
              <a:t> certain powers to the UK Parliament</a:t>
            </a:r>
          </a:p>
          <a:p>
            <a:pPr lvl="1"/>
            <a:r>
              <a:rPr lang="en-GB" dirty="0"/>
              <a:t>Anything else is deemed to be </a:t>
            </a:r>
            <a:r>
              <a:rPr lang="en-GB" b="1" dirty="0" smtClean="0"/>
              <a:t>devolved</a:t>
            </a:r>
          </a:p>
          <a:p>
            <a:pPr lvl="1"/>
            <a:r>
              <a:rPr lang="en-GB" dirty="0" smtClean="0"/>
              <a:t>Devolution of reserved powers possible by </a:t>
            </a:r>
            <a:r>
              <a:rPr lang="en-GB" b="1" dirty="0" smtClean="0"/>
              <a:t>secondary legislation</a:t>
            </a:r>
            <a:endParaRPr lang="en-GB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Reserved matters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Specific </a:t>
            </a:r>
            <a:r>
              <a:rPr lang="en-US" dirty="0"/>
              <a:t>reservations in Schedule 5 </a:t>
            </a:r>
            <a:r>
              <a:rPr lang="en-US" dirty="0" smtClean="0"/>
              <a:t>include the following:</a:t>
            </a:r>
          </a:p>
          <a:p>
            <a:pPr lvl="1"/>
            <a:r>
              <a:rPr lang="en-US" dirty="0"/>
              <a:t>Generation, transmission, distribution and supply of </a:t>
            </a:r>
            <a:r>
              <a:rPr lang="en-US" b="1" dirty="0" smtClean="0"/>
              <a:t>electricity</a:t>
            </a:r>
          </a:p>
          <a:p>
            <a:pPr lvl="1"/>
            <a:r>
              <a:rPr lang="en-US" dirty="0"/>
              <a:t>the ownership of, exploration for and exploitation of deposits of </a:t>
            </a:r>
            <a:r>
              <a:rPr lang="en-US" b="1" dirty="0"/>
              <a:t>oil and natural </a:t>
            </a:r>
            <a:r>
              <a:rPr lang="en-US" b="1" dirty="0" smtClean="0"/>
              <a:t>gas</a:t>
            </a:r>
          </a:p>
          <a:p>
            <a:pPr lvl="1"/>
            <a:r>
              <a:rPr lang="en-US" b="1" dirty="0" smtClean="0"/>
              <a:t>Coal</a:t>
            </a:r>
            <a:r>
              <a:rPr lang="en-US" dirty="0"/>
              <a:t>, including its ownership and </a:t>
            </a:r>
            <a:r>
              <a:rPr lang="en-US" dirty="0" smtClean="0"/>
              <a:t>exploitation</a:t>
            </a:r>
          </a:p>
          <a:p>
            <a:pPr lvl="1"/>
            <a:r>
              <a:rPr lang="en-US" b="1" dirty="0"/>
              <a:t>Nuclear energy </a:t>
            </a:r>
            <a:r>
              <a:rPr lang="en-US" dirty="0"/>
              <a:t>and nuclear installations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Devolved powers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Despite the general reservation, some </a:t>
            </a:r>
            <a:r>
              <a:rPr lang="en-US" dirty="0"/>
              <a:t>energy matters have been </a:t>
            </a:r>
            <a:r>
              <a:rPr lang="en-US" dirty="0" smtClean="0"/>
              <a:t>devolved by secondary legislation to </a:t>
            </a:r>
            <a:r>
              <a:rPr lang="en-US" dirty="0"/>
              <a:t>Scottish </a:t>
            </a:r>
            <a:r>
              <a:rPr lang="en-US" dirty="0" smtClean="0"/>
              <a:t>Ministers, including: 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err="1"/>
              <a:t>Renewables</a:t>
            </a:r>
            <a:r>
              <a:rPr lang="en-US" b="1" dirty="0"/>
              <a:t> Obligation </a:t>
            </a:r>
            <a:r>
              <a:rPr lang="en-US" dirty="0"/>
              <a:t>in </a:t>
            </a:r>
            <a:r>
              <a:rPr lang="en-US" dirty="0" smtClean="0"/>
              <a:t>Scotland</a:t>
            </a:r>
          </a:p>
          <a:p>
            <a:pPr lvl="1"/>
            <a:r>
              <a:rPr lang="en-US" dirty="0" smtClean="0"/>
              <a:t>consent </a:t>
            </a:r>
            <a:r>
              <a:rPr lang="en-US" dirty="0"/>
              <a:t>for </a:t>
            </a:r>
            <a:r>
              <a:rPr lang="en-US" b="1" dirty="0"/>
              <a:t>power stations </a:t>
            </a:r>
            <a:r>
              <a:rPr lang="en-US" dirty="0" smtClean="0"/>
              <a:t>&gt;50 </a:t>
            </a:r>
            <a:r>
              <a:rPr lang="en-US" dirty="0"/>
              <a:t>MW </a:t>
            </a:r>
            <a:r>
              <a:rPr lang="en-US" dirty="0" smtClean="0"/>
              <a:t>onshore and &gt;1 </a:t>
            </a:r>
            <a:r>
              <a:rPr lang="en-US" dirty="0"/>
              <a:t>MW </a:t>
            </a:r>
            <a:r>
              <a:rPr lang="en-US" dirty="0" smtClean="0"/>
              <a:t>offshore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Other relevant powers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legislative powers impact upon energy projects, including:</a:t>
            </a:r>
          </a:p>
          <a:p>
            <a:pPr lvl="1"/>
            <a:r>
              <a:rPr lang="en-GB" dirty="0" smtClean="0"/>
              <a:t>Fiscal</a:t>
            </a:r>
          </a:p>
          <a:p>
            <a:pPr lvl="1"/>
            <a:r>
              <a:rPr lang="en-GB" dirty="0" smtClean="0"/>
              <a:t>Environmental regulation</a:t>
            </a:r>
          </a:p>
          <a:p>
            <a:pPr lvl="1"/>
            <a:r>
              <a:rPr lang="en-GB" dirty="0" smtClean="0"/>
              <a:t>Planning</a:t>
            </a:r>
          </a:p>
          <a:p>
            <a:r>
              <a:rPr lang="en-GB" dirty="0" smtClean="0"/>
              <a:t>Of these, fiscal powers are reserved, whereas </a:t>
            </a:r>
            <a:r>
              <a:rPr lang="en-GB" b="1" dirty="0" smtClean="0"/>
              <a:t>environmental </a:t>
            </a:r>
            <a:r>
              <a:rPr lang="en-GB" dirty="0" smtClean="0"/>
              <a:t>and </a:t>
            </a:r>
            <a:r>
              <a:rPr lang="en-GB" b="1" dirty="0" smtClean="0"/>
              <a:t>planning </a:t>
            </a:r>
            <a:r>
              <a:rPr lang="en-GB" dirty="0" smtClean="0"/>
              <a:t>are devolved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current position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Thus, even though energy is a reserved matter, the net effect in Scotland of the deemed and executively devolved powers is:</a:t>
            </a:r>
          </a:p>
          <a:p>
            <a:pPr lvl="1"/>
            <a:r>
              <a:rPr lang="en-GB" dirty="0" smtClean="0"/>
              <a:t>Significant </a:t>
            </a:r>
            <a:r>
              <a:rPr lang="en-GB" b="1" dirty="0" smtClean="0"/>
              <a:t>development </a:t>
            </a:r>
            <a:r>
              <a:rPr lang="en-GB" dirty="0" smtClean="0"/>
              <a:t>of renewable generating capacity</a:t>
            </a:r>
          </a:p>
          <a:p>
            <a:pPr lvl="1"/>
            <a:r>
              <a:rPr lang="en-GB" dirty="0" smtClean="0"/>
              <a:t>Effective </a:t>
            </a:r>
            <a:r>
              <a:rPr lang="en-GB" b="1" dirty="0" smtClean="0"/>
              <a:t>block</a:t>
            </a:r>
            <a:r>
              <a:rPr lang="en-GB" dirty="0" smtClean="0"/>
              <a:t> on new nuclear development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Other relevant factors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Energy developments are also influenced by </a:t>
            </a:r>
            <a:r>
              <a:rPr lang="en-GB" b="1" dirty="0" smtClean="0"/>
              <a:t>GHG emission reduction and renewable targets</a:t>
            </a:r>
            <a:r>
              <a:rPr lang="en-GB" dirty="0" smtClean="0"/>
              <a:t>, in relation to which the Scottish Government has been more ambitious:</a:t>
            </a:r>
          </a:p>
          <a:p>
            <a:pPr lvl="1"/>
            <a:r>
              <a:rPr lang="en-GB" b="1" dirty="0" smtClean="0"/>
              <a:t>Reduce</a:t>
            </a:r>
            <a:r>
              <a:rPr lang="en-GB" dirty="0" smtClean="0"/>
              <a:t> GHG emissions by 42% by 2020 (UK target 34%)</a:t>
            </a:r>
          </a:p>
          <a:p>
            <a:pPr lvl="1"/>
            <a:r>
              <a:rPr lang="en-GB" dirty="0" smtClean="0"/>
              <a:t>20% of </a:t>
            </a:r>
            <a:r>
              <a:rPr lang="en-GB" b="1" dirty="0" smtClean="0"/>
              <a:t>all </a:t>
            </a:r>
            <a:r>
              <a:rPr lang="en-GB" dirty="0" smtClean="0"/>
              <a:t>energy from </a:t>
            </a:r>
            <a:r>
              <a:rPr lang="en-GB" dirty="0" err="1" smtClean="0"/>
              <a:t>renewables</a:t>
            </a:r>
            <a:r>
              <a:rPr lang="en-GB" dirty="0" smtClean="0"/>
              <a:t> by 2020 (UK target 15%)</a:t>
            </a:r>
          </a:p>
          <a:p>
            <a:pPr lvl="1"/>
            <a:r>
              <a:rPr lang="en-GB" dirty="0" smtClean="0"/>
              <a:t>Aim to </a:t>
            </a:r>
            <a:r>
              <a:rPr lang="en-GB" b="1" dirty="0" smtClean="0"/>
              <a:t>decarbonise</a:t>
            </a:r>
            <a:r>
              <a:rPr lang="en-GB" dirty="0" smtClean="0"/>
              <a:t> electricity generation by 2030 (no UK target)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Comparative advantage - </a:t>
            </a:r>
            <a:r>
              <a:rPr lang="en-GB" b="1" dirty="0" err="1" smtClean="0"/>
              <a:t>renewables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Scotland possesses </a:t>
            </a:r>
            <a:r>
              <a:rPr lang="en-GB" b="1" dirty="0" smtClean="0"/>
              <a:t>natural advantages </a:t>
            </a:r>
            <a:r>
              <a:rPr lang="en-GB" dirty="0" smtClean="0"/>
              <a:t>to make such targets more achievable:</a:t>
            </a:r>
          </a:p>
          <a:p>
            <a:pPr lvl="1"/>
            <a:r>
              <a:rPr lang="en-GB" dirty="0" smtClean="0"/>
              <a:t>1% of EU population</a:t>
            </a:r>
          </a:p>
          <a:p>
            <a:pPr lvl="1"/>
            <a:r>
              <a:rPr lang="en-GB" dirty="0" smtClean="0"/>
              <a:t>25% of wind resource</a:t>
            </a:r>
          </a:p>
          <a:p>
            <a:pPr lvl="1"/>
            <a:r>
              <a:rPr lang="en-GB" dirty="0" smtClean="0"/>
              <a:t>10% of wave resource</a:t>
            </a:r>
          </a:p>
          <a:p>
            <a:pPr lvl="1"/>
            <a:r>
              <a:rPr lang="en-GB" dirty="0" smtClean="0"/>
              <a:t>25% of tidal resource</a:t>
            </a:r>
          </a:p>
          <a:p>
            <a:pPr lvl="1"/>
            <a:r>
              <a:rPr lang="en-GB" dirty="0" smtClean="0"/>
              <a:t>CO</a:t>
            </a:r>
            <a:r>
              <a:rPr lang="en-GB" baseline="-25000" dirty="0" smtClean="0"/>
              <a:t>2</a:t>
            </a:r>
            <a:r>
              <a:rPr lang="en-GB" dirty="0" smtClean="0"/>
              <a:t> storage capacity &gt; Germany, Netherlands and Denmark together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Obstacles?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Scottish Government has identified potential challenges, including:</a:t>
            </a:r>
          </a:p>
          <a:p>
            <a:pPr lvl="1"/>
            <a:r>
              <a:rPr lang="en-GB" dirty="0" smtClean="0"/>
              <a:t>The </a:t>
            </a:r>
            <a:r>
              <a:rPr lang="en-GB" b="1" dirty="0" smtClean="0"/>
              <a:t>transmission charging system </a:t>
            </a:r>
            <a:r>
              <a:rPr lang="en-GB" dirty="0" smtClean="0"/>
              <a:t>militates against electricity generation in the north of Scotland while effectively offering a subsidy in the south-west of England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B228-7BBD-4E50-BEA8-91DC18EB7B5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733</Words>
  <Application>Microsoft Office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Energy Policy and Scotland’s Constitutional Future Setting the Scene</vt:lpstr>
      <vt:lpstr>The legislative background</vt:lpstr>
      <vt:lpstr>Reserved matters</vt:lpstr>
      <vt:lpstr>Devolved powers</vt:lpstr>
      <vt:lpstr>Other relevant powers</vt:lpstr>
      <vt:lpstr>The current position</vt:lpstr>
      <vt:lpstr>Other relevant factors </vt:lpstr>
      <vt:lpstr>Comparative advantage - renewables</vt:lpstr>
      <vt:lpstr>Obstacles?</vt:lpstr>
      <vt:lpstr>The oil and gas advantage</vt:lpstr>
      <vt:lpstr>The future of oil and gas?</vt:lpstr>
      <vt:lpstr>Calman Commission on Devolution</vt:lpstr>
      <vt:lpstr>Scottish Government’s riposte</vt:lpstr>
      <vt:lpstr>A complex picture - renewables</vt:lpstr>
      <vt:lpstr>A complex picture - hydrocarbons</vt:lpstr>
      <vt:lpstr>Conclusions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Policy and Scotland’s Constitutional Future Setting the Scene</dc:title>
  <dc:creator>law351</dc:creator>
  <cp:lastModifiedBy>law351</cp:lastModifiedBy>
  <cp:revision>23</cp:revision>
  <dcterms:created xsi:type="dcterms:W3CDTF">2013-01-17T19:59:23Z</dcterms:created>
  <dcterms:modified xsi:type="dcterms:W3CDTF">2013-01-18T09:41:14Z</dcterms:modified>
</cp:coreProperties>
</file>