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6" r:id="rId8"/>
    <p:sldId id="262" r:id="rId9"/>
    <p:sldId id="263" r:id="rId10"/>
    <p:sldId id="264" r:id="rId11"/>
    <p:sldId id="268" r:id="rId1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F5D"/>
    <a:srgbClr val="4F81BD"/>
    <a:srgbClr val="CFDDED"/>
    <a:srgbClr val="0066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6015" autoAdjust="0"/>
  </p:normalViewPr>
  <p:slideViewPr>
    <p:cSldViewPr snapToGrid="0" snapToObjects="1">
      <p:cViewPr varScale="1">
        <p:scale>
          <a:sx n="60" d="100"/>
          <a:sy n="60" d="100"/>
        </p:scale>
        <p:origin x="-143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0"/>
    </p:cViewPr>
  </p:sorterViewPr>
  <p:notesViewPr>
    <p:cSldViewPr snapToGrid="0" snapToObjects="1">
      <p:cViewPr varScale="1">
        <p:scale>
          <a:sx n="50" d="100"/>
          <a:sy n="50" d="100"/>
        </p:scale>
        <p:origin x="-1956" y="-102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44" y="0"/>
            <a:ext cx="294534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12DD6E-FDB5-4CCF-B942-CE87F3AF51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629"/>
            <a:ext cx="5438776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29671"/>
            <a:ext cx="294534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2F9DB2-05A9-4113-9BA5-48BD39C464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F9DB2-05A9-4113-9BA5-48BD39C4640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454150"/>
            <a:ext cx="0" cy="449580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 dirty="0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3206750"/>
            <a:ext cx="8637588" cy="0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602236"/>
          </a:xfrm>
        </p:spPr>
        <p:txBody>
          <a:bodyPr/>
          <a:lstStyle>
            <a:lvl1pPr algn="r">
              <a:defRPr sz="4400" baseline="0">
                <a:solidFill>
                  <a:srgbClr val="292F5D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371056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370" y="3428999"/>
            <a:ext cx="1042168" cy="137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3">
                  <a:lumMod val="75000"/>
                </a:schemeClr>
              </a:buClr>
              <a:defRPr lang="en-US" altLang="en-US" sz="3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2pPr>
            <a:lvl3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3pPr>
            <a:lvl4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4pPr>
            <a:lvl5pPr>
              <a:buClr>
                <a:srgbClr val="292F5D"/>
              </a:buClr>
              <a:defRPr sz="2400">
                <a:solidFill>
                  <a:schemeClr val="tx1"/>
                </a:solidFill>
              </a:defRPr>
            </a:lvl5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92F5D"/>
              </a:buClr>
              <a:buSzPct val="70000"/>
              <a:buFont typeface="Wingdings" pitchFamily="2" charset="2"/>
              <a:buChar char="l"/>
            </a:pPr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2F5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buClr>
                <a:srgbClr val="292F5D"/>
              </a:buCl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41275" cap="rnd">
            <a:solidFill>
              <a:srgbClr val="292F5D"/>
            </a:solidFill>
            <a:round/>
            <a:headEnd/>
            <a:tailEnd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IE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67273" y="244633"/>
            <a:ext cx="733424" cy="10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292F5D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292F5D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icial-documents.gov.uk/document/cm70/7002/7002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egislation.gov.uk/nisi/2007/913/pdfs/uksi_20070913_en.pdf" TargetMode="External"/><Relationship Id="rId4" Type="http://schemas.openxmlformats.org/officeDocument/2006/relationships/hyperlink" Target="http://www.irishstatutebook.ie/2007/en/act/pub/0005/sec0003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Creating a Single Electricity Market Across Borders: Pitfalls, Constraints, and Opportunities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2275" y="3371055"/>
            <a:ext cx="5688013" cy="2358535"/>
          </a:xfrm>
        </p:spPr>
        <p:txBody>
          <a:bodyPr/>
          <a:lstStyle/>
          <a:p>
            <a:r>
              <a:rPr lang="en-IE" sz="2400" dirty="0" smtClean="0">
                <a:solidFill>
                  <a:srgbClr val="292F5D"/>
                </a:solidFill>
              </a:rPr>
              <a:t>Paul K Gorecki</a:t>
            </a:r>
          </a:p>
          <a:p>
            <a:r>
              <a:rPr lang="en-IE" sz="2400" dirty="0" smtClean="0">
                <a:solidFill>
                  <a:srgbClr val="292F5D"/>
                </a:solidFill>
              </a:rPr>
              <a:t>Economic &amp; Social Research Institute &amp; Trinity College Dublin</a:t>
            </a:r>
          </a:p>
          <a:p>
            <a:r>
              <a:rPr lang="en-IE" sz="2400" dirty="0" smtClean="0">
                <a:solidFill>
                  <a:srgbClr val="292F5D"/>
                </a:solidFill>
              </a:rPr>
              <a:t>Energy Policy &amp; Constitutional Change</a:t>
            </a:r>
          </a:p>
          <a:p>
            <a:r>
              <a:rPr lang="en-IE" sz="2400" dirty="0" smtClean="0">
                <a:solidFill>
                  <a:srgbClr val="292F5D"/>
                </a:solidFill>
              </a:rPr>
              <a:t>Scottish Constitutional Futures Forum</a:t>
            </a:r>
          </a:p>
          <a:p>
            <a:r>
              <a:rPr lang="en-IE" sz="2400" dirty="0" smtClean="0">
                <a:solidFill>
                  <a:srgbClr val="292F5D"/>
                </a:solidFill>
              </a:rPr>
              <a:t>  18 January 2013.</a:t>
            </a:r>
            <a:endParaRPr lang="en-IE" sz="2400" dirty="0">
              <a:solidFill>
                <a:srgbClr val="292F5D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Asymmetric Shocks and EU Policy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Asymmetric shocks</a:t>
            </a:r>
          </a:p>
          <a:p>
            <a:pPr lvl="1"/>
            <a:r>
              <a:rPr lang="en-IE" dirty="0" smtClean="0"/>
              <a:t>Affect Ireland or Northern Ireland only</a:t>
            </a:r>
          </a:p>
          <a:p>
            <a:pPr lvl="1"/>
            <a:r>
              <a:rPr lang="en-IE" dirty="0" smtClean="0"/>
              <a:t>Smaller partner accommodate larger partner</a:t>
            </a:r>
          </a:p>
          <a:p>
            <a:pPr lvl="1"/>
            <a:r>
              <a:rPr lang="en-IE" dirty="0" smtClean="0"/>
              <a:t>E.g. Carbon Floor price in UK</a:t>
            </a:r>
          </a:p>
          <a:p>
            <a:r>
              <a:rPr lang="en-IE" b="1" dirty="0" smtClean="0"/>
              <a:t>EU Policy</a:t>
            </a:r>
          </a:p>
          <a:p>
            <a:pPr lvl="1"/>
            <a:r>
              <a:rPr lang="en-IE" dirty="0" smtClean="0"/>
              <a:t>SEM and consistent with EU energy policy, but</a:t>
            </a:r>
          </a:p>
          <a:p>
            <a:pPr lvl="1"/>
            <a:r>
              <a:rPr lang="en-IE" dirty="0" smtClean="0"/>
              <a:t>Target Model and SEM</a:t>
            </a:r>
          </a:p>
          <a:p>
            <a:pPr lvl="2"/>
            <a:r>
              <a:rPr lang="en-IE" dirty="0" smtClean="0"/>
              <a:t>Central </a:t>
            </a:r>
            <a:r>
              <a:rPr lang="en-IE" dirty="0" smtClean="0"/>
              <a:t>Dispatch </a:t>
            </a:r>
            <a:r>
              <a:rPr lang="en-IE" dirty="0" smtClean="0"/>
              <a:t>vs. Self Dispatch</a:t>
            </a:r>
          </a:p>
          <a:p>
            <a:pPr lvl="2"/>
            <a:r>
              <a:rPr lang="en-IE" dirty="0" smtClean="0"/>
              <a:t>Mandatory Pool vs. Voluntary Bilateral Contracts</a:t>
            </a:r>
          </a:p>
          <a:p>
            <a:pPr lvl="2"/>
            <a:r>
              <a:rPr lang="en-IE" dirty="0" smtClean="0"/>
              <a:t>Limited intraday trading vs. continuous intraday trading</a:t>
            </a:r>
          </a:p>
          <a:p>
            <a:pPr lvl="2"/>
            <a:endParaRPr lang="en-IE" dirty="0" smtClean="0"/>
          </a:p>
          <a:p>
            <a:pPr lvl="2"/>
            <a:endParaRPr lang="en-IE" dirty="0" smtClean="0"/>
          </a:p>
          <a:p>
            <a:pPr lvl="2"/>
            <a:endParaRPr lang="en-IE" dirty="0" smtClean="0"/>
          </a:p>
          <a:p>
            <a:pPr lvl="1"/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Legal Documents: References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UK -Ireland MOU, “Single Electricity Market (SEM) Arrangements”, December 2006.</a:t>
            </a:r>
          </a:p>
          <a:p>
            <a:pPr lvl="1"/>
            <a:r>
              <a:rPr lang="en-IE" sz="2200" dirty="0" smtClean="0">
                <a:hlinkClick r:id="rId3"/>
              </a:rPr>
              <a:t>http://www.official-documents.gov.uk/document/cm70/7002/7002.pdf</a:t>
            </a:r>
            <a:endParaRPr lang="en-IE" sz="2200" dirty="0" smtClean="0"/>
          </a:p>
          <a:p>
            <a:r>
              <a:rPr lang="en-IE" sz="2400" dirty="0" smtClean="0"/>
              <a:t>Electricity Regulation (Amendment) (Single Electricity Market) Act 2007</a:t>
            </a:r>
          </a:p>
          <a:p>
            <a:pPr lvl="1"/>
            <a:r>
              <a:rPr lang="en-IE" sz="2200" dirty="0" smtClean="0">
                <a:hlinkClick r:id="rId4"/>
              </a:rPr>
              <a:t>http://www.irishstatutebook.ie/2007/en/act/pub/0005/sec0003.html</a:t>
            </a:r>
            <a:endParaRPr lang="en-IE" sz="2200" dirty="0" smtClean="0"/>
          </a:p>
          <a:p>
            <a:r>
              <a:rPr lang="en-IE" sz="2400" dirty="0" smtClean="0"/>
              <a:t>The Electricity (Single Wholesale Market) (Northern Ireland) Order 2007</a:t>
            </a:r>
          </a:p>
          <a:p>
            <a:pPr lvl="1"/>
            <a:r>
              <a:rPr lang="en-IE" sz="2200" u="sng" dirty="0" smtClean="0">
                <a:hlinkClick r:id="rId5"/>
              </a:rPr>
              <a:t>http://www.legislation.gov.uk/nisi/2007/913/pdfs/uksi_20070913_en.pdf</a:t>
            </a:r>
            <a:endParaRPr lang="en-IE" sz="2200" dirty="0" smtClean="0"/>
          </a:p>
          <a:p>
            <a:pPr lvl="1"/>
            <a:endParaRPr lang="en-IE" sz="2200" dirty="0" smtClean="0"/>
          </a:p>
          <a:p>
            <a:pPr lvl="1"/>
            <a:endParaRPr lang="en-I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Structure of Presentation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What is the SEM?</a:t>
            </a:r>
          </a:p>
          <a:p>
            <a:r>
              <a:rPr lang="en-IE" sz="3600" dirty="0" smtClean="0"/>
              <a:t>What is the legal basis for the SEM?</a:t>
            </a:r>
          </a:p>
          <a:p>
            <a:r>
              <a:rPr lang="en-IE" sz="3600" dirty="0" smtClean="0"/>
              <a:t>What is the SEM governance structure?</a:t>
            </a:r>
          </a:p>
          <a:p>
            <a:r>
              <a:rPr lang="en-IE" sz="3600" dirty="0" smtClean="0"/>
              <a:t>SEM success or failure?</a:t>
            </a:r>
          </a:p>
          <a:p>
            <a:r>
              <a:rPr lang="en-IE" sz="3600" dirty="0" smtClean="0"/>
              <a:t>Why has the SEM been a success?</a:t>
            </a:r>
          </a:p>
          <a:p>
            <a:r>
              <a:rPr lang="en-IE" sz="3600" dirty="0" smtClean="0"/>
              <a:t>Constraints/challenges: asymmetric shocks and </a:t>
            </a:r>
            <a:r>
              <a:rPr lang="en-IE" sz="3600" dirty="0"/>
              <a:t>EU </a:t>
            </a:r>
            <a:r>
              <a:rPr lang="en-IE" sz="3600" dirty="0" smtClean="0"/>
              <a:t>policy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What is the SEM?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Northern Ireland and Ireland</a:t>
            </a:r>
          </a:p>
          <a:p>
            <a:r>
              <a:rPr lang="en-IE" dirty="0" smtClean="0"/>
              <a:t>Wholesale electricity market</a:t>
            </a:r>
          </a:p>
          <a:p>
            <a:r>
              <a:rPr lang="en-IE" dirty="0" smtClean="0"/>
              <a:t>Live 1 November 2007</a:t>
            </a:r>
          </a:p>
          <a:p>
            <a:r>
              <a:rPr lang="en-IE" dirty="0" smtClean="0"/>
              <a:t>Market rules in Trading and Settlement Code </a:t>
            </a:r>
          </a:p>
          <a:p>
            <a:pPr lvl="1"/>
            <a:r>
              <a:rPr lang="en-IE" dirty="0" smtClean="0"/>
              <a:t>Mandatory pool (&gt;10MW bid into pool)</a:t>
            </a:r>
          </a:p>
          <a:p>
            <a:pPr lvl="1"/>
            <a:r>
              <a:rPr lang="en-IE" dirty="0" smtClean="0"/>
              <a:t>Bid price SRMC = fuel + carbon </a:t>
            </a:r>
          </a:p>
          <a:p>
            <a:pPr lvl="1"/>
            <a:r>
              <a:rPr lang="en-IE" dirty="0" smtClean="0"/>
              <a:t>Generators in merit order (supply schedule)</a:t>
            </a:r>
          </a:p>
          <a:p>
            <a:pPr lvl="1"/>
            <a:r>
              <a:rPr lang="en-IE" dirty="0" smtClean="0"/>
              <a:t>Demand = supply is SMP </a:t>
            </a:r>
          </a:p>
          <a:p>
            <a:pPr lvl="1"/>
            <a:r>
              <a:rPr lang="en-IE" dirty="0" smtClean="0"/>
              <a:t>Price set ex post 4 days after dispatch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2800" dirty="0" smtClean="0"/>
              <a:t>Wholesale Electricity Price Determination in SEM</a:t>
            </a:r>
            <a:endParaRPr lang="en-IE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52283"/>
            <a:ext cx="8377518" cy="498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What is the legal basis of the SEM?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b="1" dirty="0" smtClean="0"/>
              <a:t>UK -Ireland MOU, “Single Electricity Market (SEM) Arrangements”, December 2006</a:t>
            </a:r>
            <a:r>
              <a:rPr lang="en-IE" sz="2400" dirty="0" smtClean="0"/>
              <a:t>.</a:t>
            </a:r>
          </a:p>
          <a:p>
            <a:pPr lvl="1"/>
            <a:r>
              <a:rPr lang="en-IE" sz="2400" dirty="0" smtClean="0"/>
              <a:t>Objective: “the creation of a single, competitive, sustainable and reliable” wholesale electricity market</a:t>
            </a:r>
          </a:p>
          <a:p>
            <a:pPr lvl="1"/>
            <a:r>
              <a:rPr lang="en-IE" sz="2400" dirty="0" smtClean="0"/>
              <a:t>“The paramount importance of ensuring that the SEM is as competitive as possible … with regard to market power.” </a:t>
            </a:r>
          </a:p>
          <a:p>
            <a:r>
              <a:rPr lang="en-IE" sz="2400" b="1" dirty="0" smtClean="0"/>
              <a:t>Irish &amp; UK legislation</a:t>
            </a:r>
          </a:p>
          <a:p>
            <a:pPr lvl="1"/>
            <a:r>
              <a:rPr lang="en-IE" sz="2400" dirty="0" smtClean="0"/>
              <a:t>Electricity Regulation (Amendment) (Single Electricity Market) Act 2007</a:t>
            </a:r>
          </a:p>
          <a:p>
            <a:pPr lvl="1"/>
            <a:r>
              <a:rPr lang="en-IE" sz="2400" dirty="0" smtClean="0"/>
              <a:t>The Electricity (Single Wholesale Market) (Northern Ireland) Order 2007</a:t>
            </a:r>
          </a:p>
          <a:p>
            <a:pPr lvl="1"/>
            <a:endParaRPr lang="en-IE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sz="3200" dirty="0" smtClean="0"/>
              <a:t>What is the SEM governance structure?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SEM Committee</a:t>
            </a:r>
          </a:p>
          <a:p>
            <a:pPr lvl="1"/>
            <a:r>
              <a:rPr lang="en-IE" dirty="0" smtClean="0"/>
              <a:t>Functions</a:t>
            </a:r>
          </a:p>
          <a:p>
            <a:pPr lvl="2"/>
            <a:r>
              <a:rPr lang="en-IE" dirty="0" smtClean="0"/>
              <a:t>SEM Decision making body</a:t>
            </a:r>
          </a:p>
          <a:p>
            <a:pPr lvl="2"/>
            <a:r>
              <a:rPr lang="en-IE" dirty="0" smtClean="0"/>
              <a:t>Governs operation of SEM (e.g. how to mitigate market power, complying with EU Target Model etc)</a:t>
            </a:r>
          </a:p>
          <a:p>
            <a:pPr lvl="1"/>
            <a:r>
              <a:rPr lang="en-IE" dirty="0" smtClean="0"/>
              <a:t>Organisation</a:t>
            </a:r>
          </a:p>
          <a:p>
            <a:pPr lvl="2"/>
            <a:r>
              <a:rPr lang="en-IE" dirty="0" smtClean="0"/>
              <a:t>Independent </a:t>
            </a:r>
          </a:p>
          <a:p>
            <a:pPr lvl="2"/>
            <a:r>
              <a:rPr lang="en-IE" dirty="0" smtClean="0"/>
              <a:t>Composition: 3 members Commission for Energy Regulation; 3 members The Utility Regulator, 1 independent member.</a:t>
            </a:r>
          </a:p>
          <a:p>
            <a:r>
              <a:rPr lang="en-IE" dirty="0"/>
              <a:t>http://www.allislandproject.org/</a:t>
            </a:r>
            <a:endParaRPr lang="en-IE" dirty="0" smtClean="0"/>
          </a:p>
          <a:p>
            <a:pPr lvl="2"/>
            <a:endParaRPr lang="en-IE" dirty="0" smtClean="0"/>
          </a:p>
          <a:p>
            <a:pPr lvl="2"/>
            <a:endParaRPr lang="en-I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4400" dirty="0" smtClean="0"/>
              <a:t>SEM: Success or Failure?</a:t>
            </a:r>
            <a:endParaRPr lang="en-I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Objective: </a:t>
            </a:r>
            <a:r>
              <a:rPr lang="en-IE" dirty="0"/>
              <a:t>“the creation of a single, competitive, sustainable and reliable” </a:t>
            </a:r>
            <a:r>
              <a:rPr lang="en-IE" dirty="0" smtClean="0"/>
              <a:t>wholesale market</a:t>
            </a:r>
            <a:endParaRPr lang="en-IE" b="1" dirty="0" smtClean="0"/>
          </a:p>
          <a:p>
            <a:r>
              <a:rPr lang="en-IE" b="1" dirty="0" smtClean="0"/>
              <a:t>Mitigating </a:t>
            </a:r>
            <a:r>
              <a:rPr lang="en-IE" b="1" dirty="0"/>
              <a:t>market power</a:t>
            </a:r>
            <a:r>
              <a:rPr lang="en-IE" dirty="0"/>
              <a:t>: mandatory pool, bid price SRMC, price based on merit order. Dominant firm divested generation capacity. </a:t>
            </a:r>
          </a:p>
          <a:p>
            <a:r>
              <a:rPr lang="en-IE" b="1" dirty="0"/>
              <a:t>Facilitating Entry: </a:t>
            </a:r>
            <a:r>
              <a:rPr lang="en-IE" dirty="0"/>
              <a:t>regulatory credibility; market access; finding customers &amp; pricing structure</a:t>
            </a:r>
          </a:p>
          <a:p>
            <a:r>
              <a:rPr lang="en-IE" b="1" dirty="0"/>
              <a:t>Ensuring adequate generation capacity: </a:t>
            </a:r>
            <a:r>
              <a:rPr lang="en-IE" dirty="0"/>
              <a:t>Capacity Payments Mechanism linked to availability.</a:t>
            </a:r>
          </a:p>
          <a:p>
            <a:r>
              <a:rPr lang="en-IE" b="1" dirty="0"/>
              <a:t>Result: </a:t>
            </a:r>
            <a:r>
              <a:rPr lang="en-IE" dirty="0" smtClean="0"/>
              <a:t>General consensus that worked well.</a:t>
            </a:r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Why has the SEM been a success?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1.</a:t>
            </a:r>
            <a:r>
              <a:rPr lang="en-IE" dirty="0" smtClean="0"/>
              <a:t> </a:t>
            </a:r>
            <a:r>
              <a:rPr lang="en-IE" b="1" dirty="0" smtClean="0"/>
              <a:t>Mutually beneficial to Ireland &amp; NI</a:t>
            </a:r>
          </a:p>
          <a:p>
            <a:pPr lvl="1"/>
            <a:r>
              <a:rPr lang="en-IE" dirty="0" smtClean="0"/>
              <a:t>Smaller reserve</a:t>
            </a:r>
          </a:p>
          <a:p>
            <a:pPr lvl="1"/>
            <a:r>
              <a:rPr lang="en-IE" dirty="0" smtClean="0"/>
              <a:t>Pooling of expertise</a:t>
            </a:r>
          </a:p>
          <a:p>
            <a:pPr lvl="1"/>
            <a:r>
              <a:rPr lang="en-IE" dirty="0" smtClean="0"/>
              <a:t>More efficient dispatch &amp; improved availability incentives</a:t>
            </a:r>
          </a:p>
          <a:p>
            <a:pPr lvl="1"/>
            <a:r>
              <a:rPr lang="en-IE" dirty="0" smtClean="0"/>
              <a:t>Greater competition </a:t>
            </a:r>
          </a:p>
          <a:p>
            <a:r>
              <a:rPr lang="en-IE" b="1" dirty="0" smtClean="0"/>
              <a:t>2. Sound Analysis/Well Researched</a:t>
            </a:r>
          </a:p>
          <a:p>
            <a:pPr lvl="1"/>
            <a:r>
              <a:rPr lang="en-IE" dirty="0" smtClean="0"/>
              <a:t>“A Cost-Benefit Study of the Single Electricity Market”, NERA Consulting, November 2006.</a:t>
            </a:r>
          </a:p>
          <a:p>
            <a:pPr lvl="1"/>
            <a:r>
              <a:rPr lang="en-IE" dirty="0" smtClean="0"/>
              <a:t>Cost of SEM, €256.4 million in 2006 prices</a:t>
            </a:r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Why has the SEM been a success?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3. Credible Regulatory/Governance Regime</a:t>
            </a:r>
          </a:p>
          <a:p>
            <a:pPr lvl="1"/>
            <a:r>
              <a:rPr lang="en-IE" sz="2400" dirty="0" smtClean="0"/>
              <a:t>Legislative underpinning</a:t>
            </a:r>
          </a:p>
          <a:p>
            <a:pPr lvl="1"/>
            <a:r>
              <a:rPr lang="en-IE" sz="2400" dirty="0" smtClean="0"/>
              <a:t>Independent, transparent &amp; accountable regulation</a:t>
            </a:r>
          </a:p>
          <a:p>
            <a:pPr lvl="1"/>
            <a:r>
              <a:rPr lang="en-IE" sz="2400" dirty="0" smtClean="0"/>
              <a:t>Reduces regulatory risk = lower financing costs</a:t>
            </a:r>
          </a:p>
          <a:p>
            <a:r>
              <a:rPr lang="en-IE" b="1" dirty="0" smtClean="0"/>
              <a:t>4. Consistent with EU Energy Policy</a:t>
            </a:r>
          </a:p>
          <a:p>
            <a:pPr lvl="1"/>
            <a:r>
              <a:rPr lang="en-IE" sz="2400" dirty="0" smtClean="0"/>
              <a:t>Second and Third Energy Packages</a:t>
            </a:r>
          </a:p>
          <a:p>
            <a:pPr lvl="1"/>
            <a:r>
              <a:rPr lang="en-IE" sz="2400" dirty="0" smtClean="0"/>
              <a:t>Promoting internal market in electricity</a:t>
            </a:r>
          </a:p>
          <a:p>
            <a:r>
              <a:rPr lang="en-IE" b="1" dirty="0" smtClean="0"/>
              <a:t>5. All-Island Political Settlement</a:t>
            </a:r>
          </a:p>
          <a:p>
            <a:pPr lvl="1"/>
            <a:r>
              <a:rPr lang="en-IE" sz="2400" dirty="0" smtClean="0"/>
              <a:t>Good Friday Agreement (1998)</a:t>
            </a:r>
          </a:p>
          <a:p>
            <a:pPr lvl="2"/>
            <a:r>
              <a:rPr lang="en-IE" sz="2000" dirty="0" smtClean="0"/>
              <a:t>North-South Bodies under North South Ministerial Council</a:t>
            </a:r>
          </a:p>
          <a:p>
            <a:pPr lvl="1"/>
            <a:r>
              <a:rPr lang="en-IE" sz="2400" dirty="0" smtClean="0"/>
              <a:t>St Andrews Agreement (2006) </a:t>
            </a:r>
            <a:endParaRPr lang="en-IE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Navy ESRI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Presentation_Navy ESRI logo</Template>
  <TotalTime>795</TotalTime>
  <Words>627</Words>
  <Application>Microsoft Office PowerPoint</Application>
  <PresentationFormat>On-screen Show (4:3)</PresentationFormat>
  <Paragraphs>99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Presentation_Navy ESRI logo</vt:lpstr>
      <vt:lpstr>Creating a Single Electricity Market Across Borders: Pitfalls, Constraints, and Opportunities </vt:lpstr>
      <vt:lpstr>Structure of Presentation</vt:lpstr>
      <vt:lpstr>What is the SEM?</vt:lpstr>
      <vt:lpstr>Wholesale Electricity Price Determination in SEM</vt:lpstr>
      <vt:lpstr>What is the legal basis of the SEM?</vt:lpstr>
      <vt:lpstr>   What is the SEM governance structure?</vt:lpstr>
      <vt:lpstr>SEM: Success or Failure?</vt:lpstr>
      <vt:lpstr>Why has the SEM been a success? </vt:lpstr>
      <vt:lpstr>Why has the SEM been a success?</vt:lpstr>
      <vt:lpstr> Asymmetric Shocks and EU Policy</vt:lpstr>
      <vt:lpstr>Legal Documents: 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pgorecki</dc:creator>
  <cp:lastModifiedBy>pgorecki</cp:lastModifiedBy>
  <cp:revision>54</cp:revision>
  <dcterms:created xsi:type="dcterms:W3CDTF">2011-05-30T08:46:04Z</dcterms:created>
  <dcterms:modified xsi:type="dcterms:W3CDTF">2013-01-14T14:10:48Z</dcterms:modified>
</cp:coreProperties>
</file>